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Montserrat" pitchFamily="2" charset="77"/>
      <p:regular r:id="rId20"/>
      <p:bold r:id="rId21"/>
      <p:italic r:id="rId22"/>
      <p:boldItalic r:id="rId23"/>
    </p:embeddedFont>
    <p:embeddedFont>
      <p:font typeface="Montserrat Medium" pitchFamily="2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54"/>
    <p:restoredTop sz="86426"/>
  </p:normalViewPr>
  <p:slideViewPr>
    <p:cSldViewPr snapToGrid="0">
      <p:cViewPr varScale="1">
        <p:scale>
          <a:sx n="255" d="100"/>
          <a:sy n="255" d="100"/>
        </p:scale>
        <p:origin x="4432" y="5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68" d="100"/>
          <a:sy n="168" d="100"/>
        </p:scale>
        <p:origin x="328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5571e9ca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f5571e9ca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5571e9ca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f5571e9ca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5571e9ca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f5571e9ca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5571e9ca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f5571e9ca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5571e9ca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f5571e9ca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f5571e9ca1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f5571e9ca1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5571e9ca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f5571e9ca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5571e9ca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5571e9ca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f5571e9ca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f5571e9ca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f5571e9c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f5571e9c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f5571e9ca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f5571e9ca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5571e9ca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f5571e9ca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5571e9ca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f5571e9ca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5571e9ca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f5571e9ca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5571e9ca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f5571e9ca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ieeexplore.ieee.org/document/10377703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arxiv.org/abs/1807.0652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abs/1711.07971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eeexplore.ieee.org/document/9733979" TargetMode="External"/><Relationship Id="rId5" Type="http://schemas.openxmlformats.org/officeDocument/2006/relationships/hyperlink" Target="https://arxiv.org/abs/1806.11430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353500" y="353250"/>
            <a:ext cx="4437000" cy="44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74050" y="2055600"/>
            <a:ext cx="7995900" cy="1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Predizione della Profondità con Deep Learning da Immagini di Telecamera Monoculare</a:t>
            </a:r>
            <a:endParaRPr sz="2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530200" y="353250"/>
            <a:ext cx="40836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Università degli Studi di Padova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Dipartimento di Matematica ''Tullio Levi-Civita''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Corso di Laurea in Informatica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693450" y="3466250"/>
            <a:ext cx="17571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Esame di laurea</a:t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0" y="4613475"/>
            <a:ext cx="15321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Laureando</a:t>
            </a:r>
            <a:endParaRPr sz="1200"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Riccardo Toniolo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7693200" y="4790250"/>
            <a:ext cx="14508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Settembre 2024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sldNum" idx="12"/>
          </p:nvPr>
        </p:nvSpPr>
        <p:spPr>
          <a:xfrm>
            <a:off x="2836800" y="4749900"/>
            <a:ext cx="630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</a:t>
            </a:r>
            <a:r>
              <a:rPr lang="it" i="1" dirty="0"/>
              <a:t> Deep Learning Techniques for MDE</a:t>
            </a:r>
            <a:r>
              <a:rPr lang="it" dirty="0"/>
              <a:t>, 10 di 16</a:t>
            </a:r>
            <a:endParaRPr dirty="0"/>
          </a:p>
        </p:txBody>
      </p:sp>
      <p:sp>
        <p:nvSpPr>
          <p:cNvPr id="159" name="Google Shape;159;p22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Sperimentazione sugli iperparametri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2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527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dk1"/>
                </a:solidFill>
              </a:rPr>
              <a:t>PDV1 = PyDNet V1, Tutti gli esperimenti fatti su KITTI con 50 epoche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2092875" y="914425"/>
            <a:ext cx="432000" cy="46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🔴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6616163" y="914425"/>
            <a:ext cx="432000" cy="46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🔴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6613175" y="2610925"/>
            <a:ext cx="432000" cy="46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🔴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2092875" y="2610925"/>
            <a:ext cx="432000" cy="46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🟠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3" name="Immagine 2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850A679E-9D11-0545-71BD-46BC8630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1376125"/>
            <a:ext cx="4419599" cy="766986"/>
          </a:xfrm>
          <a:prstGeom prst="rect">
            <a:avLst/>
          </a:prstGeom>
        </p:spPr>
      </p:pic>
      <p:pic>
        <p:nvPicPr>
          <p:cNvPr id="5" name="Immagine 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BFF23C20-368D-09E5-784C-B025562D0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450" y="1384918"/>
            <a:ext cx="4419599" cy="759340"/>
          </a:xfrm>
          <a:prstGeom prst="rect">
            <a:avLst/>
          </a:prstGeom>
        </p:spPr>
      </p:pic>
      <p:pic>
        <p:nvPicPr>
          <p:cNvPr id="7" name="Immagine 6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8D840B3F-ACAF-4B76-0D93-1B0E6CF99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71" y="3091485"/>
            <a:ext cx="4425529" cy="759340"/>
          </a:xfrm>
          <a:prstGeom prst="rect">
            <a:avLst/>
          </a:prstGeom>
        </p:spPr>
      </p:pic>
      <p:pic>
        <p:nvPicPr>
          <p:cNvPr id="9" name="Immagine 8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AD51BD11-FE3E-9305-7094-C239C0955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449" y="3083107"/>
            <a:ext cx="4419600" cy="7760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2552400" y="4749900"/>
            <a:ext cx="6591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11 di 16</a:t>
            </a:r>
            <a:endParaRPr dirty="0"/>
          </a:p>
        </p:txBody>
      </p:sp>
      <p:sp>
        <p:nvSpPr>
          <p:cNvPr id="176" name="Google Shape;176;p23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Dimensioni e PyDNet V2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3"/>
          <p:cNvSpPr txBox="1">
            <a:spLocks noGrp="1"/>
          </p:cNvSpPr>
          <p:nvPr>
            <p:ph type="sldNum" idx="12"/>
          </p:nvPr>
        </p:nvSpPr>
        <p:spPr>
          <a:xfrm>
            <a:off x="0" y="4749899"/>
            <a:ext cx="527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dk1"/>
                </a:solidFill>
              </a:rPr>
              <a:t>PD = PyDNet, Tutti gli esperimenti fatti su KITTI con 50 epoche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967475" y="1570875"/>
            <a:ext cx="432000" cy="46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🟠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967475" y="1874575"/>
            <a:ext cx="432000" cy="46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🟢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967475" y="2178975"/>
            <a:ext cx="432000" cy="46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🟢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967475" y="3912125"/>
            <a:ext cx="432000" cy="46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🟢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" name="Immagine 2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4CA1AF7A-4CBB-7298-7B9D-114F30EF4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88" y="683112"/>
            <a:ext cx="7105650" cy="1857375"/>
          </a:xfrm>
          <a:prstGeom prst="rect">
            <a:avLst/>
          </a:prstGeom>
        </p:spPr>
      </p:pic>
      <p:pic>
        <p:nvPicPr>
          <p:cNvPr id="5" name="Immagine 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6CCB5485-2168-819B-F3D6-FD4B622D4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463" y="3031163"/>
            <a:ext cx="7115175" cy="12415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8383139">
            <a:off x="5923952" y="3497450"/>
            <a:ext cx="4251100" cy="289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>
            <a:spLocks noGrp="1"/>
          </p:cNvSpPr>
          <p:nvPr>
            <p:ph type="sldNum" idx="12"/>
          </p:nvPr>
        </p:nvSpPr>
        <p:spPr>
          <a:xfrm>
            <a:off x="2206800" y="4749900"/>
            <a:ext cx="693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12 di 16</a:t>
            </a:r>
            <a:endParaRPr dirty="0"/>
          </a:p>
        </p:txBody>
      </p:sp>
      <p:sp>
        <p:nvSpPr>
          <p:cNvPr id="190" name="Google Shape;190;p24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XiNet e l’</a:t>
            </a:r>
            <a:r>
              <a:rPr lang="it" sz="1800" b="1" i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attention</a:t>
            </a:r>
            <a:endParaRPr sz="1800" b="1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XiNet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21949"/>
            <a:ext cx="5258600" cy="24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5144400" y="1936356"/>
            <a:ext cx="3894600" cy="127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Riduce l’impatto energetico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Ottimi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benchmark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object detection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in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image classification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Studiato per i sistemi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embedded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 Raspberry Pi 4: 3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fps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dirty="0">
                <a:latin typeface="Montserrat" pitchFamily="2" charset="77"/>
                <a:hlinkClick r:id="rId5"/>
              </a:rPr>
              <a:t>paper</a:t>
            </a:r>
            <a:endParaRPr lang="it-IT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8383139">
            <a:off x="5923952" y="3497450"/>
            <a:ext cx="4251100" cy="289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</a:t>
            </a:r>
            <a:r>
              <a:rPr lang="it" i="1" dirty="0"/>
              <a:t> Deep Learning Techniques for MDE</a:t>
            </a:r>
            <a:r>
              <a:rPr lang="it" dirty="0"/>
              <a:t>, 13 di 16</a:t>
            </a:r>
            <a:endParaRPr dirty="0"/>
          </a:p>
        </p:txBody>
      </p:sp>
      <p:sp>
        <p:nvSpPr>
          <p:cNvPr id="200" name="Google Shape;200;p25"/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Meccanismi di attenzione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XiNet e l’</a:t>
            </a:r>
            <a:r>
              <a:rPr lang="it" sz="1800" b="1" i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attention</a:t>
            </a:r>
            <a:endParaRPr sz="1800" b="1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144" y="632625"/>
            <a:ext cx="1972131" cy="19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150" y="2563875"/>
            <a:ext cx="1972125" cy="19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3449693" y="1288109"/>
            <a:ext cx="5310300" cy="2567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Self attention</a:t>
            </a:r>
            <a:endParaRPr sz="1900" b="1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Complessità quadratica nella dimensione dell’input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 ogni “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pixel”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usa le correlazioni con tutti gli altri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Molto costoso ma molto efficace</a:t>
            </a:r>
          </a:p>
          <a:p>
            <a:pPr marL="457200" indent="-304800"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dirty="0">
                <a:latin typeface="Montserrat" pitchFamily="2" charset="77"/>
                <a:hlinkClick r:id="rId6"/>
              </a:rPr>
              <a:t>paper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Convolutional Block Attention Module</a:t>
            </a:r>
            <a:endParaRPr sz="1900" b="1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Complessità lineare nella dimensione dell’input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Sfrutta convoluzioni, sintetizzazioni dell’immagine e un approccio residuale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Meno costoso ma discretamente efficace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dirty="0">
                <a:latin typeface="Montserrat" pitchFamily="2" charset="77"/>
                <a:hlinkClick r:id="rId7"/>
              </a:rPr>
              <a:t>paper</a:t>
            </a:r>
            <a:endParaRPr lang="it-IT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sldNum" idx="12"/>
          </p:nvPr>
        </p:nvSpPr>
        <p:spPr>
          <a:xfrm>
            <a:off x="5365630" y="4749900"/>
            <a:ext cx="377837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14 di 16</a:t>
            </a:r>
            <a:endParaRPr dirty="0"/>
          </a:p>
        </p:txBody>
      </p:sp>
      <p:sp>
        <p:nvSpPr>
          <p:cNvPr id="210" name="Google Shape;210;p26"/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Meccanismi di attenzione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Ricerca e sviluppo</a:t>
            </a:r>
            <a:endParaRPr sz="1800" b="1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1262575" y="2557397"/>
            <a:ext cx="411300" cy="431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dk2"/>
                </a:solidFill>
              </a:rPr>
              <a:t>🟢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1267572" y="2565007"/>
            <a:ext cx="41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216;p26">
            <a:extLst>
              <a:ext uri="{FF2B5EF4-FFF2-40B4-BE49-F238E27FC236}">
                <a16:creationId xmlns:a16="http://schemas.microsoft.com/office/drawing/2014/main" id="{64DC62CF-0357-62F4-542D-A06AFB912389}"/>
              </a:ext>
            </a:extLst>
          </p:cNvPr>
          <p:cNvSpPr txBox="1"/>
          <p:nvPr/>
        </p:nvSpPr>
        <p:spPr>
          <a:xfrm>
            <a:off x="1262575" y="2792491"/>
            <a:ext cx="411300" cy="431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dk2"/>
                </a:solidFill>
              </a:rPr>
              <a:t>🟢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3" name="Google Shape;217;p26">
            <a:extLst>
              <a:ext uri="{FF2B5EF4-FFF2-40B4-BE49-F238E27FC236}">
                <a16:creationId xmlns:a16="http://schemas.microsoft.com/office/drawing/2014/main" id="{0391CD94-326D-EF9C-C928-C4125F1FE232}"/>
              </a:ext>
            </a:extLst>
          </p:cNvPr>
          <p:cNvSpPr txBox="1"/>
          <p:nvPr/>
        </p:nvSpPr>
        <p:spPr>
          <a:xfrm>
            <a:off x="1267572" y="2808193"/>
            <a:ext cx="41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216;p26">
            <a:extLst>
              <a:ext uri="{FF2B5EF4-FFF2-40B4-BE49-F238E27FC236}">
                <a16:creationId xmlns:a16="http://schemas.microsoft.com/office/drawing/2014/main" id="{A2A6B4DE-D3F4-A03F-4B3F-CE06E42D74E9}"/>
              </a:ext>
            </a:extLst>
          </p:cNvPr>
          <p:cNvSpPr txBox="1"/>
          <p:nvPr/>
        </p:nvSpPr>
        <p:spPr>
          <a:xfrm>
            <a:off x="1262575" y="3241747"/>
            <a:ext cx="411300" cy="431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dk2"/>
                </a:solidFill>
              </a:rPr>
              <a:t>🟢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5" name="Google Shape;217;p26">
            <a:extLst>
              <a:ext uri="{FF2B5EF4-FFF2-40B4-BE49-F238E27FC236}">
                <a16:creationId xmlns:a16="http://schemas.microsoft.com/office/drawing/2014/main" id="{C3BBCA21-8704-EFDB-CF01-64C5750325B0}"/>
              </a:ext>
            </a:extLst>
          </p:cNvPr>
          <p:cNvSpPr txBox="1"/>
          <p:nvPr/>
        </p:nvSpPr>
        <p:spPr>
          <a:xfrm>
            <a:off x="1267572" y="3256599"/>
            <a:ext cx="41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216;p26">
            <a:extLst>
              <a:ext uri="{FF2B5EF4-FFF2-40B4-BE49-F238E27FC236}">
                <a16:creationId xmlns:a16="http://schemas.microsoft.com/office/drawing/2014/main" id="{5CBD0406-B490-74A6-977F-F8FE3B680BC7}"/>
              </a:ext>
            </a:extLst>
          </p:cNvPr>
          <p:cNvSpPr txBox="1"/>
          <p:nvPr/>
        </p:nvSpPr>
        <p:spPr>
          <a:xfrm>
            <a:off x="1262575" y="3937589"/>
            <a:ext cx="411300" cy="431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dk2"/>
                </a:solidFill>
              </a:rPr>
              <a:t>🟢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7" name="Google Shape;217;p26">
            <a:extLst>
              <a:ext uri="{FF2B5EF4-FFF2-40B4-BE49-F238E27FC236}">
                <a16:creationId xmlns:a16="http://schemas.microsoft.com/office/drawing/2014/main" id="{65BDEC2E-BE66-19E1-B10C-2E084CAAE458}"/>
              </a:ext>
            </a:extLst>
          </p:cNvPr>
          <p:cNvSpPr txBox="1"/>
          <p:nvPr/>
        </p:nvSpPr>
        <p:spPr>
          <a:xfrm>
            <a:off x="1267572" y="3948496"/>
            <a:ext cx="41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Immagine 8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0C8ECC8D-4A61-8357-1DCE-EB51BE3E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354" y="605075"/>
            <a:ext cx="5787292" cy="4083775"/>
          </a:xfrm>
          <a:prstGeom prst="rect">
            <a:avLst/>
          </a:prstGeom>
        </p:spPr>
      </p:pic>
      <p:sp>
        <p:nvSpPr>
          <p:cNvPr id="8" name="Google Shape;179;p23">
            <a:extLst>
              <a:ext uri="{FF2B5EF4-FFF2-40B4-BE49-F238E27FC236}">
                <a16:creationId xmlns:a16="http://schemas.microsoft.com/office/drawing/2014/main" id="{8C95A8E6-1958-A9AC-6762-ABBEBB9A9413}"/>
              </a:ext>
            </a:extLst>
          </p:cNvPr>
          <p:cNvSpPr txBox="1">
            <a:spLocks/>
          </p:cNvSpPr>
          <p:nvPr/>
        </p:nvSpPr>
        <p:spPr>
          <a:xfrm>
            <a:off x="0" y="4756792"/>
            <a:ext cx="5271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dirty="0">
                <a:solidFill>
                  <a:schemeClr val="dk1"/>
                </a:solidFill>
              </a:rPr>
              <a:t>PD = PyDNet, Tutti gli esperimenti fatti su KITTI con 50 epoche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Confronti qualitativi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Ricerca e sviluppo</a:t>
            </a:r>
            <a:endParaRPr sz="1800" b="1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7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Riccardo Toniolo, </a:t>
            </a:r>
            <a:r>
              <a:rPr lang="it" i="1"/>
              <a:t>Deep Learning Techniques for MDE</a:t>
            </a:r>
            <a:r>
              <a:rPr lang="it"/>
              <a:t>, 15 di 16</a:t>
            </a:r>
            <a:endParaRPr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rcRect l="14378"/>
          <a:stretch/>
        </p:blipFill>
        <p:spPr>
          <a:xfrm>
            <a:off x="1454357" y="666124"/>
            <a:ext cx="2713949" cy="406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4">
            <a:alphaModFix/>
          </a:blip>
          <a:srcRect l="14378"/>
          <a:stretch/>
        </p:blipFill>
        <p:spPr>
          <a:xfrm>
            <a:off x="5710371" y="685793"/>
            <a:ext cx="2713949" cy="40641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8A3530-A4B7-CF70-E0A5-45DB37D28070}"/>
              </a:ext>
            </a:extLst>
          </p:cNvPr>
          <p:cNvSpPr txBox="1"/>
          <p:nvPr/>
        </p:nvSpPr>
        <p:spPr>
          <a:xfrm>
            <a:off x="556354" y="930030"/>
            <a:ext cx="898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900" dirty="0">
                <a:latin typeface="Montserrat" pitchFamily="2" charset="77"/>
              </a:rPr>
              <a:t>Input image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48F04C5-96BC-99E4-F143-91D185EE7D8C}"/>
              </a:ext>
            </a:extLst>
          </p:cNvPr>
          <p:cNvSpPr txBox="1"/>
          <p:nvPr/>
        </p:nvSpPr>
        <p:spPr>
          <a:xfrm>
            <a:off x="556354" y="1746994"/>
            <a:ext cx="8819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900" dirty="0">
                <a:latin typeface="Montserrat" pitchFamily="2" charset="77"/>
              </a:rPr>
              <a:t>PyDNet V1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5C2C66-A4B0-2851-26CE-302E0326E4D7}"/>
              </a:ext>
            </a:extLst>
          </p:cNvPr>
          <p:cNvSpPr txBox="1"/>
          <p:nvPr/>
        </p:nvSpPr>
        <p:spPr>
          <a:xfrm>
            <a:off x="556354" y="2563958"/>
            <a:ext cx="8819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900" dirty="0">
                <a:latin typeface="Montserrat" pitchFamily="2" charset="77"/>
              </a:rPr>
              <a:t>PyDNet V2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974ABF1-A317-F069-145F-0A879CA00ED5}"/>
                  </a:ext>
                </a:extLst>
              </p:cNvPr>
              <p:cNvSpPr txBox="1"/>
              <p:nvPr/>
            </p:nvSpPr>
            <p:spPr>
              <a:xfrm>
                <a:off x="556354" y="3364664"/>
                <a:ext cx="88197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900" dirty="0">
                    <a:latin typeface="Montserrat" pitchFamily="2" charset="77"/>
                  </a:rPr>
                  <a:t>PyXiNet </a:t>
                </a:r>
                <a14:m>
                  <m:oMath xmlns:m="http://schemas.openxmlformats.org/officeDocument/2006/math">
                    <m:r>
                      <a:rPr lang="it-IT" sz="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it-IT" sz="900" dirty="0">
                    <a:latin typeface="Montserrat" pitchFamily="2" charset="77"/>
                  </a:rPr>
                  <a:t> II</a:t>
                </a: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974ABF1-A317-F069-145F-0A879CA0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54" y="3364664"/>
                <a:ext cx="881973" cy="2308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832D410-BDF5-7FB2-4918-00CBC0DBFB06}"/>
                  </a:ext>
                </a:extLst>
              </p:cNvPr>
              <p:cNvSpPr txBox="1"/>
              <p:nvPr/>
            </p:nvSpPr>
            <p:spPr>
              <a:xfrm>
                <a:off x="272367" y="4165370"/>
                <a:ext cx="118199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900" dirty="0">
                    <a:latin typeface="Montserrat" pitchFamily="2" charset="77"/>
                  </a:rPr>
                  <a:t>PyXiNet </a:t>
                </a:r>
                <a14:m>
                  <m:oMath xmlns:m="http://schemas.openxmlformats.org/officeDocument/2006/math">
                    <m:r>
                      <a:rPr lang="it-IT" sz="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sz="900" dirty="0">
                    <a:latin typeface="Montserrat" pitchFamily="2" charset="77"/>
                  </a:rPr>
                  <a:t>CBAM I</a:t>
                </a: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832D410-BDF5-7FB2-4918-00CBC0DBF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67" y="4165370"/>
                <a:ext cx="1181990" cy="2308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9BA45F-68B0-C6D3-11F5-BB2E41D10139}"/>
              </a:ext>
            </a:extLst>
          </p:cNvPr>
          <p:cNvSpPr txBox="1"/>
          <p:nvPr/>
        </p:nvSpPr>
        <p:spPr>
          <a:xfrm>
            <a:off x="4843321" y="930030"/>
            <a:ext cx="898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900" dirty="0">
                <a:latin typeface="Montserrat" pitchFamily="2" charset="77"/>
              </a:rPr>
              <a:t>Input image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1E945CB-F9D8-6434-294E-802F28FD4826}"/>
              </a:ext>
            </a:extLst>
          </p:cNvPr>
          <p:cNvSpPr txBox="1"/>
          <p:nvPr/>
        </p:nvSpPr>
        <p:spPr>
          <a:xfrm>
            <a:off x="4843321" y="1746994"/>
            <a:ext cx="8819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900" dirty="0">
                <a:latin typeface="Montserrat" pitchFamily="2" charset="77"/>
              </a:rPr>
              <a:t>PyDNet V1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16EB41-01F7-407A-D22B-E45B8B999BC8}"/>
              </a:ext>
            </a:extLst>
          </p:cNvPr>
          <p:cNvSpPr txBox="1"/>
          <p:nvPr/>
        </p:nvSpPr>
        <p:spPr>
          <a:xfrm>
            <a:off x="4843321" y="2563958"/>
            <a:ext cx="8819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900" dirty="0">
                <a:latin typeface="Montserrat" pitchFamily="2" charset="77"/>
              </a:rPr>
              <a:t>PyDNet V2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7F20DDE-343D-B65F-FF13-D57201C7AFA9}"/>
                  </a:ext>
                </a:extLst>
              </p:cNvPr>
              <p:cNvSpPr txBox="1"/>
              <p:nvPr/>
            </p:nvSpPr>
            <p:spPr>
              <a:xfrm>
                <a:off x="4843321" y="3364664"/>
                <a:ext cx="88197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900" dirty="0">
                    <a:latin typeface="Montserrat" pitchFamily="2" charset="77"/>
                  </a:rPr>
                  <a:t>PyXiNet </a:t>
                </a:r>
                <a14:m>
                  <m:oMath xmlns:m="http://schemas.openxmlformats.org/officeDocument/2006/math">
                    <m:r>
                      <a:rPr lang="it-IT" sz="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it-IT" sz="900" dirty="0">
                    <a:latin typeface="Montserrat" pitchFamily="2" charset="77"/>
                  </a:rPr>
                  <a:t> II</a:t>
                </a:r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7F20DDE-343D-B65F-FF13-D57201C7A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321" y="3364664"/>
                <a:ext cx="881973" cy="2308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EA8650E-448D-79C1-A131-D99384A7051B}"/>
                  </a:ext>
                </a:extLst>
              </p:cNvPr>
              <p:cNvSpPr txBox="1"/>
              <p:nvPr/>
            </p:nvSpPr>
            <p:spPr>
              <a:xfrm>
                <a:off x="4559334" y="4165370"/>
                <a:ext cx="118199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900" dirty="0">
                    <a:latin typeface="Montserrat" pitchFamily="2" charset="77"/>
                  </a:rPr>
                  <a:t>PyXiNet </a:t>
                </a:r>
                <a14:m>
                  <m:oMath xmlns:m="http://schemas.openxmlformats.org/officeDocument/2006/math">
                    <m:r>
                      <a:rPr lang="it-IT" sz="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sz="900" dirty="0">
                    <a:latin typeface="Montserrat" pitchFamily="2" charset="77"/>
                  </a:rPr>
                  <a:t>CBAM I</a:t>
                </a:r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EA8650E-448D-79C1-A131-D99384A70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334" y="4165370"/>
                <a:ext cx="1181990" cy="2308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/>
        </p:nvSpPr>
        <p:spPr>
          <a:xfrm>
            <a:off x="-7469" y="305175"/>
            <a:ext cx="914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Report quantitativo</a:t>
            </a:r>
            <a:endParaRPr sz="4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979011" y="3927600"/>
            <a:ext cx="3607472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320 ore di lavoro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80 ore di studio (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framework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paper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80 ore migrazione PyDNet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40 ore di sperimentazione con PyDNet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120 ore di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 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28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16 di 16</a:t>
            </a:r>
            <a:endParaRPr dirty="0"/>
          </a:p>
        </p:txBody>
      </p:sp>
      <p:sp>
        <p:nvSpPr>
          <p:cNvPr id="237" name="Google Shape;237;p28"/>
          <p:cNvSpPr txBox="1"/>
          <p:nvPr/>
        </p:nvSpPr>
        <p:spPr>
          <a:xfrm>
            <a:off x="4586484" y="4296900"/>
            <a:ext cx="4132794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15 modelli implementati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PyDNet V1 &amp; V2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13 modelli sperimentali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979011" y="2776380"/>
            <a:ext cx="3607472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3906 </a:t>
            </a:r>
            <a:r>
              <a:rPr lang="it" sz="1900" b="1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1904 (48%) in migrazione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2002 (52%) in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 </a:t>
            </a:r>
            <a:endParaRPr sz="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4586483" y="2776380"/>
            <a:ext cx="4132795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PyXiNet 𝛽CBAM I vs. PyDNet V1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Miglioramenti minimo 1%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Miglioramento massimo 15%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37% di parametri in meno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Inference time 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vicini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Google Shape;68;p14">
            <a:extLst>
              <a:ext uri="{FF2B5EF4-FFF2-40B4-BE49-F238E27FC236}">
                <a16:creationId xmlns:a16="http://schemas.microsoft.com/office/drawing/2014/main" id="{659F72D1-0C4B-86F2-B354-CD5A404A7BF1}"/>
              </a:ext>
            </a:extLst>
          </p:cNvPr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6672751">
            <a:off x="6407029" y="-2596550"/>
            <a:ext cx="320464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9;p14">
            <a:extLst>
              <a:ext uri="{FF2B5EF4-FFF2-40B4-BE49-F238E27FC236}">
                <a16:creationId xmlns:a16="http://schemas.microsoft.com/office/drawing/2014/main" id="{38755AD2-44CC-7149-50AC-010CA78DD040}"/>
              </a:ext>
            </a:extLst>
          </p:cNvPr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6112956">
            <a:off x="-159792" y="2466951"/>
            <a:ext cx="32046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3535200" y="486775"/>
            <a:ext cx="20736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Indice</a:t>
            </a:r>
            <a:endParaRPr sz="40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351950" y="1646725"/>
            <a:ext cx="585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432650" y="1571850"/>
            <a:ext cx="6278700" cy="19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0000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it" sz="30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Monocular Depth Estimation</a:t>
            </a:r>
            <a:endParaRPr sz="30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it" sz="3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3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it" sz="3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XiNet e l’</a:t>
            </a:r>
            <a:r>
              <a:rPr lang="it" sz="30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attention</a:t>
            </a:r>
            <a:endParaRPr sz="30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it" sz="3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Ricerca e sviluppo</a:t>
            </a:r>
            <a:endParaRPr sz="3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1494151" y="4749900"/>
            <a:ext cx="7649849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1 di 16</a:t>
            </a:r>
            <a:endParaRPr dirty="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6672751">
            <a:off x="6407029" y="-2596550"/>
            <a:ext cx="320464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6112956">
            <a:off x="-232619" y="2466951"/>
            <a:ext cx="32046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3934057">
            <a:off x="-2152001" y="1516375"/>
            <a:ext cx="5807006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1200300" y="4749900"/>
            <a:ext cx="7943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2 di 16</a:t>
            </a:r>
            <a:endParaRPr dirty="0"/>
          </a:p>
        </p:txBody>
      </p:sp>
      <p:sp>
        <p:nvSpPr>
          <p:cNvPr id="76" name="Google Shape;76;p15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Monocular Depth Estimation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Introduzione al problema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568700" y="955500"/>
            <a:ext cx="60066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Perché stimare la profondità?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Prevenzione delle collisioni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Percezione tridimensionale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Realtà aumentata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Metodi tradizionali di stima delle profondità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Sensori di profondità (e.g. LiDAR)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Facili da usare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❌ </a:t>
            </a: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Spesso molto costosi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Stereocamere con algoritmi di calcolo delle disparità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❌ </a:t>
            </a: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Difficili da usare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Poco costose (rispetto ai sensori)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732900" y="4749900"/>
            <a:ext cx="8411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3 di 16</a:t>
            </a:r>
            <a:endParaRPr dirty="0"/>
          </a:p>
        </p:txBody>
      </p:sp>
      <p:sp>
        <p:nvSpPr>
          <p:cNvPr id="84" name="Google Shape;84;p16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Monocular Depth Estimation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Usare il </a:t>
            </a:r>
            <a:r>
              <a:rPr lang="it" sz="24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 sz="2400" b="1"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558050" y="1448100"/>
            <a:ext cx="60279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Cosa si spera di ottenere?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Ridurre il costo dei sensori</a:t>
            </a:r>
            <a:endParaRPr sz="1600" dirty="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Ridurre la difficoltà d’uso delle stereocamere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 essere adatto per un sistema </a:t>
            </a:r>
            <a:r>
              <a:rPr lang="it" sz="1900" b="1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embedded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Poca memoria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Poca energia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Poca potenza computazionale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3934057">
            <a:off x="-2152001" y="1516375"/>
            <a:ext cx="5807006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4158300" y="4749900"/>
            <a:ext cx="4985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4 di 16</a:t>
            </a:r>
            <a:endParaRPr dirty="0"/>
          </a:p>
        </p:txBody>
      </p:sp>
      <p:sp>
        <p:nvSpPr>
          <p:cNvPr id="93" name="Google Shape;93;p17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Il modello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rcRect t="3014" b="1552"/>
          <a:stretch/>
        </p:blipFill>
        <p:spPr>
          <a:xfrm>
            <a:off x="470106" y="526238"/>
            <a:ext cx="2545655" cy="42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3847041" y="1209854"/>
            <a:ext cx="4562400" cy="272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Efficiente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Circa 2 milioni di parametri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Sfrutta solo convoluzioni e convoluzioni trasposte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Buona efficacia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 risultati qualitativi sono soddisfacenti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 risultati quantitativi sono vicini allo stato dell’arte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❌ </a:t>
            </a: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Implementato in TensorFlow 1.8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Versione deprecata del framework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Documentazione scarsa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Incompatibile con versioni di CUDA attuali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8100022">
            <a:off x="5861550" y="-99280"/>
            <a:ext cx="3883781" cy="26795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CBD4F8B-4F7D-9782-D7FC-7D942ABACB6D}"/>
              </a:ext>
            </a:extLst>
          </p:cNvPr>
          <p:cNvSpPr txBox="1"/>
          <p:nvPr/>
        </p:nvSpPr>
        <p:spPr>
          <a:xfrm>
            <a:off x="942074" y="4823588"/>
            <a:ext cx="1601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dirty="0">
                <a:latin typeface="Montserrat" pitchFamily="2" charset="77"/>
                <a:hlinkClick r:id="rId5"/>
              </a:rPr>
              <a:t>paper</a:t>
            </a:r>
            <a:r>
              <a:rPr lang="it-IT" sz="1000" dirty="0">
                <a:latin typeface="Montserrat" pitchFamily="2" charset="77"/>
              </a:rPr>
              <a:t> (V1) – </a:t>
            </a:r>
            <a:r>
              <a:rPr lang="it-IT" sz="1000" dirty="0">
                <a:latin typeface="Montserrat" pitchFamily="2" charset="77"/>
                <a:hlinkClick r:id="rId6"/>
              </a:rPr>
              <a:t>paper</a:t>
            </a:r>
            <a:r>
              <a:rPr lang="it-IT" sz="1000" dirty="0">
                <a:latin typeface="Montserrat" pitchFamily="2" charset="77"/>
              </a:rPr>
              <a:t> (V2)</a:t>
            </a:r>
            <a:endParaRPr lang="it-IT" dirty="0">
              <a:latin typeface="Montserrat" pitchFamily="2" charset="7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2288100" y="4749900"/>
            <a:ext cx="68559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6 di 16</a:t>
            </a:r>
            <a:endParaRPr dirty="0"/>
          </a:p>
        </p:txBody>
      </p:sp>
      <p:sp>
        <p:nvSpPr>
          <p:cNvPr id="103" name="Google Shape;103;p18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migrazione (1/3)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926325" y="1587600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</a:rPr>
              <a:t>📤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6796030" y="1587600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</a:rPr>
              <a:t>🤖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1566925" y="2271950"/>
            <a:ext cx="141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6533830" y="2271950"/>
            <a:ext cx="1218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Modelli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548297" y="2748949"/>
            <a:ext cx="3455405" cy="138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Unità che approvvigiona i dati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Implementato sfruttando: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Pandas: lettura dei file testuali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Pillow: lettura delle immagini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</a:t>
            </a:r>
            <a:r>
              <a:rPr lang="it-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217 (11%)</a:t>
            </a:r>
          </a:p>
        </p:txBody>
      </p:sp>
      <p:sp>
        <p:nvSpPr>
          <p:cNvPr id="110" name="Google Shape;110;p18"/>
          <p:cNvSpPr txBox="1"/>
          <p:nvPr/>
        </p:nvSpPr>
        <p:spPr>
          <a:xfrm>
            <a:off x="5689956" y="2748949"/>
            <a:ext cx="2905747" cy="1305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Modelli effettivi da allenare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Implementato sfruttando: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○"/>
            </a:pPr>
            <a:r>
              <a:rPr lang="it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torch.nn.Module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○"/>
            </a:pPr>
            <a:r>
              <a:rPr lang="it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torch.nn.Sequential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</a:t>
            </a:r>
            <a:r>
              <a:rPr lang="it-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362 (19%)</a:t>
            </a:r>
            <a:endParaRPr lang="it-IT"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8100022">
            <a:off x="5861550" y="-223105"/>
            <a:ext cx="3883781" cy="267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2379600" y="4749900"/>
            <a:ext cx="6764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7 di 16</a:t>
            </a:r>
            <a:endParaRPr dirty="0"/>
          </a:p>
        </p:txBody>
      </p:sp>
      <p:sp>
        <p:nvSpPr>
          <p:cNvPr id="117" name="Google Shape;117;p19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migrazione (2/3)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924800" y="1589200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⚙️</a:t>
            </a:r>
            <a:endParaRPr sz="4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6795600" y="1589197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🏋🏻‍♂️</a:t>
            </a:r>
            <a:endParaRPr sz="4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1197822" y="2267322"/>
            <a:ext cx="2147556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Configurazione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6225300" y="2267322"/>
            <a:ext cx="1834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Allenamento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290275" y="2744328"/>
            <a:ext cx="392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Unità che configura modelli e procedure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Sfrutta oggetti di configurazione in Python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303 (16%)</a:t>
            </a: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5423700" y="2744328"/>
            <a:ext cx="3437400" cy="117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Procedura di allenamento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Loss function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seguono la definizione matematica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Salvataggio del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checkpoint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migliore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518 (27%)</a:t>
            </a: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8100022">
            <a:off x="5861550" y="-223105"/>
            <a:ext cx="3883781" cy="267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3426600" y="4749900"/>
            <a:ext cx="5717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8 di 16</a:t>
            </a:r>
            <a:endParaRPr dirty="0"/>
          </a:p>
        </p:txBody>
      </p:sp>
      <p:sp>
        <p:nvSpPr>
          <p:cNvPr id="131" name="Google Shape;131;p20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migrazione (3/3)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1924800" y="1574463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</a:rPr>
              <a:t>💻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6797388" y="1574463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</a:rPr>
              <a:t>📊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1483500" y="2285638"/>
            <a:ext cx="1576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Utilizzo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6298488" y="2285638"/>
            <a:ext cx="1691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Valutazione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469513" y="2762650"/>
            <a:ext cx="3564000" cy="115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Procedura di utilizzo del modello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Utilizzo mediante terminale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Utilizzo mediante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live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webcam</a:t>
            </a: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Utilizzo mediante modulo importabile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370 (19%)</a:t>
            </a: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5417538" y="2762650"/>
            <a:ext cx="3453300" cy="115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Procedura di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validazione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Riscrittura della procedura di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retrocompatibile con la procedura di validazione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134 (7%)</a:t>
            </a: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8100022">
            <a:off x="5861550" y="-223105"/>
            <a:ext cx="3883781" cy="267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3111300" y="4749900"/>
            <a:ext cx="6032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</a:t>
            </a:r>
            <a:r>
              <a:rPr lang="it" i="1" dirty="0"/>
              <a:t> Deep Learning Techniques for MDE</a:t>
            </a:r>
            <a:r>
              <a:rPr lang="it" dirty="0"/>
              <a:t>, 9 di 16</a:t>
            </a:r>
            <a:endParaRPr dirty="0"/>
          </a:p>
        </p:txBody>
      </p:sp>
      <p:sp>
        <p:nvSpPr>
          <p:cNvPr id="145" name="Google Shape;145;p21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 risultati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12870" y="4749900"/>
            <a:ext cx="527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dk1"/>
                </a:solidFill>
              </a:rPr>
              <a:t>PDV1 = PyDNet V1, CS = CityScapes, </a:t>
            </a:r>
            <a:r>
              <a:rPr lang="it" i="1" dirty="0">
                <a:solidFill>
                  <a:schemeClr val="dk1"/>
                </a:solidFill>
              </a:rPr>
              <a:t>N</a:t>
            </a:r>
            <a:r>
              <a:rPr lang="it" dirty="0">
                <a:solidFill>
                  <a:schemeClr val="dk1"/>
                </a:solidFill>
              </a:rPr>
              <a:t> = Numero di epoche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313" y="560388"/>
            <a:ext cx="7043124" cy="12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325" y="1967525"/>
            <a:ext cx="7043102" cy="122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325" y="3355762"/>
            <a:ext cx="7043102" cy="122734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319925" y="1273613"/>
            <a:ext cx="115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KITTY 50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319925" y="2678750"/>
            <a:ext cx="115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CS+KITTY 50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319925" y="4083875"/>
            <a:ext cx="115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KITTY 200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2504</TotalTime>
  <Words>852</Words>
  <Application>Microsoft Macintosh PowerPoint</Application>
  <PresentationFormat>Presentazione su schermo (16:9)</PresentationFormat>
  <Paragraphs>190</Paragraphs>
  <Slides>16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2" baseType="lpstr">
      <vt:lpstr>Montserrat</vt:lpstr>
      <vt:lpstr>Cambria Math</vt:lpstr>
      <vt:lpstr>Montserrat Medium</vt:lpstr>
      <vt:lpstr>Courier New</vt:lpstr>
      <vt:lpstr>Arial</vt:lpstr>
      <vt:lpstr>Simple Light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Riccardo Toniolo</cp:lastModifiedBy>
  <cp:revision>5</cp:revision>
  <dcterms:modified xsi:type="dcterms:W3CDTF">2024-08-27T08:20:42Z</dcterms:modified>
</cp:coreProperties>
</file>